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0160000" cy="762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40639" marR="40639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Times New Roman"/>
        <a:ea typeface="Times New Roman"/>
        <a:cs typeface="Times New Roman"/>
        <a:sym typeface="Times New Roman"/>
      </a:defRPr>
    </a:lvl1pPr>
    <a:lvl2pPr marL="40639" marR="40639" indent="3429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Times New Roman"/>
        <a:ea typeface="Times New Roman"/>
        <a:cs typeface="Times New Roman"/>
        <a:sym typeface="Times New Roman"/>
      </a:defRPr>
    </a:lvl2pPr>
    <a:lvl3pPr marL="40639" marR="40639" indent="685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Times New Roman"/>
        <a:ea typeface="Times New Roman"/>
        <a:cs typeface="Times New Roman"/>
        <a:sym typeface="Times New Roman"/>
      </a:defRPr>
    </a:lvl3pPr>
    <a:lvl4pPr marL="40639" marR="40639" indent="10287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Times New Roman"/>
        <a:ea typeface="Times New Roman"/>
        <a:cs typeface="Times New Roman"/>
        <a:sym typeface="Times New Roman"/>
      </a:defRPr>
    </a:lvl4pPr>
    <a:lvl5pPr marL="40639" marR="40639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Times New Roman"/>
        <a:ea typeface="Times New Roman"/>
        <a:cs typeface="Times New Roman"/>
        <a:sym typeface="Times New Roman"/>
      </a:defRPr>
    </a:lvl5pPr>
    <a:lvl6pPr marL="40639" marR="40639" indent="17145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Times New Roman"/>
        <a:ea typeface="Times New Roman"/>
        <a:cs typeface="Times New Roman"/>
        <a:sym typeface="Times New Roman"/>
      </a:defRPr>
    </a:lvl6pPr>
    <a:lvl7pPr marL="40639" marR="40639" indent="2057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Times New Roman"/>
        <a:ea typeface="Times New Roman"/>
        <a:cs typeface="Times New Roman"/>
        <a:sym typeface="Times New Roman"/>
      </a:defRPr>
    </a:lvl7pPr>
    <a:lvl8pPr marL="40639" marR="40639" indent="24003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Times New Roman"/>
        <a:ea typeface="Times New Roman"/>
        <a:cs typeface="Times New Roman"/>
        <a:sym typeface="Times New Roman"/>
      </a:defRPr>
    </a:lvl8pPr>
    <a:lvl9pPr marL="40639" marR="40639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" u="none" kumimoji="0" normalizeH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Times New Roman"/>
        <a:ea typeface="Times New Roman"/>
        <a:cs typeface="Times New Roman"/>
        <a:sym typeface="Times New Roma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>
          <a:latin typeface="Times New Roman"/>
          <a:ea typeface="Times New Roman"/>
          <a:cs typeface="Times New Roman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tif>
</file>

<file path=ppt/media/image2.tif>
</file>

<file path=ppt/media/image3.tif>
</file>

<file path=ppt/media/image4.tif>
</file>

<file path=ppt/media/image5.tif>
</file>

<file path=ppt/media/image6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" name="Shape 3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" name="Body Level One…"/>
          <p:cNvSpPr txBox="1"/>
          <p:nvPr>
            <p:ph type="body" idx="1"/>
          </p:nvPr>
        </p:nvSpPr>
        <p:spPr>
          <a:xfrm>
            <a:off x="762000" y="893233"/>
            <a:ext cx="8636000" cy="6107907"/>
          </a:xfrm>
          <a:prstGeom prst="rect">
            <a:avLst/>
          </a:prstGeom>
        </p:spPr>
        <p:txBody>
          <a:bodyPr/>
          <a:lstStyle>
            <a:lvl1pPr>
              <a:defRPr sz="3400"/>
            </a:lvl1pPr>
            <a:lvl2pPr>
              <a:defRPr sz="3200"/>
            </a:lvl2pPr>
            <a:lvl3pPr>
              <a:defRPr sz="3000"/>
            </a:lvl3pPr>
            <a:lvl5pPr>
              <a:defRPr sz="2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xfrm>
            <a:off x="8713787" y="7009870"/>
            <a:ext cx="368301" cy="382911"/>
          </a:xfrm>
          <a:prstGeom prst="rect">
            <a:avLst/>
          </a:prstGeom>
        </p:spPr>
        <p:txBody>
          <a:bodyPr wrap="none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762000" y="60325"/>
            <a:ext cx="8636000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598131" y="938113"/>
            <a:ext cx="9178976" cy="589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2pPr>
              <a:spcBef>
                <a:spcPts val="600"/>
              </a:spcBef>
              <a:buChar char="–"/>
              <a:defRPr sz="3000"/>
            </a:lvl2pPr>
            <a:lvl3pPr marL="1081087" indent="-228600">
              <a:spcBef>
                <a:spcPts val="500"/>
              </a:spcBef>
              <a:defRPr sz="2800"/>
            </a:lvl3pPr>
            <a:lvl4pPr marL="1538287" indent="-228600">
              <a:spcBef>
                <a:spcPts val="500"/>
              </a:spcBef>
              <a:buChar char="–"/>
              <a:defRPr sz="2800"/>
            </a:lvl4pPr>
            <a:lvl5pPr marL="1995487" indent="-228600">
              <a:spcBef>
                <a:spcPts val="500"/>
              </a:spcBef>
              <a:buChar char="»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885634" y="6988206"/>
            <a:ext cx="602854" cy="38291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spAutoFit/>
          </a:bodyPr>
          <a:lstStyle>
            <a:lvl1pPr marL="0" marR="0" algn="ctr" defTabSz="584200">
              <a:defRPr sz="2000"/>
            </a:lvl1pPr>
          </a:lstStyle>
          <a:p>
            <a:pPr/>
            <a:fld id="{86CB4B4D-7CA3-9044-876B-883B54F8677D}" type="slidenum"/>
          </a:p>
        </p:txBody>
      </p:sp>
      <p:sp>
        <p:nvSpPr>
          <p:cNvPr id="5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6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  <p:transition xmlns:p14="http://schemas.microsoft.com/office/powerpoint/2010/main" spd="med" advClick="1"/>
  <p:txStyles>
    <p:titleStyle>
      <a:lvl1pPr marL="39687" marR="40639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1pPr>
      <a:lvl2pPr marL="39687" marR="40639" indent="228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2pPr>
      <a:lvl3pPr marL="39687" marR="40639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3pPr>
      <a:lvl4pPr marL="39687" marR="40639" indent="685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4pPr>
      <a:lvl5pPr marL="39687" marR="40639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5pPr>
      <a:lvl6pPr marL="39687" marR="40639" indent="1143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6pPr>
      <a:lvl7pPr marL="39687" marR="40639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7pPr>
      <a:lvl8pPr marL="39687" marR="40639" indent="1600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8pPr>
      <a:lvl9pPr marL="39687" marR="40639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9pPr>
    </p:titleStyle>
    <p:bodyStyle>
      <a:lvl1pPr marL="382587" marR="40639" indent="-342900" algn="l" defTabSz="91440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1pPr>
      <a:lvl2pPr marL="681037" marR="40639" indent="-285750" algn="l" defTabSz="91440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2pPr>
      <a:lvl3pPr marL="1096327" marR="40639" indent="-243839" algn="l" defTabSz="91440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3pPr>
      <a:lvl4pPr marL="1570944" marR="40639" indent="-261257" algn="l" defTabSz="91440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4pPr>
      <a:lvl5pPr marL="2048241" marR="40639" indent="-281353" algn="l" defTabSz="91440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5pPr>
      <a:lvl6pPr marL="2048241" marR="40639" indent="-281353" algn="l" defTabSz="91440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6pPr>
      <a:lvl7pPr marL="2048241" marR="40639" indent="-281353" algn="l" defTabSz="91440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7pPr>
      <a:lvl8pPr marL="2048241" marR="40639" indent="-281353" algn="l" defTabSz="91440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8pPr>
      <a:lvl9pPr marL="2048241" marR="40639" indent="-281353" algn="l" defTabSz="91440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rprustagi@ksit.edu.in?subject=Computer%20Networks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Design and Analysis of Algorithms…"/>
          <p:cNvSpPr txBox="1"/>
          <p:nvPr>
            <p:ph type="title"/>
          </p:nvPr>
        </p:nvSpPr>
        <p:spPr>
          <a:xfrm>
            <a:off x="758031" y="963612"/>
            <a:ext cx="8914111" cy="3262958"/>
          </a:xfrm>
          <a:prstGeom prst="rect">
            <a:avLst/>
          </a:prstGeom>
        </p:spPr>
        <p:txBody>
          <a:bodyPr lIns="0" tIns="0" rIns="0" bIns="0" anchor="t"/>
          <a:lstStyle/>
          <a:p>
            <a:pPr marL="0" marR="0">
              <a:lnSpc>
                <a:spcPct val="95000"/>
              </a:lnSpc>
              <a:defRPr sz="4400"/>
            </a:pPr>
            <a:r>
              <a:rPr>
                <a:latin typeface="Arial"/>
                <a:ea typeface="Arial"/>
                <a:cs typeface="Arial"/>
                <a:sym typeface="Arial"/>
              </a:rPr>
              <a:t>Design and Analysis of Algorithms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marR="0">
              <a:lnSpc>
                <a:spcPct val="95000"/>
              </a:lnSpc>
              <a:defRPr sz="4400"/>
            </a:pPr>
          </a:p>
          <a:p>
            <a:pPr marL="0" marR="0">
              <a:lnSpc>
                <a:spcPct val="95000"/>
              </a:lnSpc>
              <a:defRPr sz="4400"/>
            </a:pPr>
            <a:r>
              <a:t>L05: </a:t>
            </a:r>
            <a:r>
              <a:rPr>
                <a:latin typeface="Arial"/>
                <a:ea typeface="Arial"/>
                <a:cs typeface="Arial"/>
                <a:sym typeface="Arial"/>
              </a:rPr>
              <a:t>Complexity Analysis</a:t>
            </a:r>
          </a:p>
        </p:txBody>
      </p:sp>
      <p:sp>
        <p:nvSpPr>
          <p:cNvPr id="34" name="Dr. Ram P Rustagi…"/>
          <p:cNvSpPr txBox="1"/>
          <p:nvPr>
            <p:ph type="body" sz="quarter" idx="1"/>
          </p:nvPr>
        </p:nvSpPr>
        <p:spPr>
          <a:xfrm>
            <a:off x="3453358" y="4304605"/>
            <a:ext cx="4788942" cy="2538860"/>
          </a:xfrm>
          <a:prstGeom prst="rect">
            <a:avLst/>
          </a:prstGeom>
        </p:spPr>
        <p:txBody>
          <a:bodyPr lIns="0" tIns="0" rIns="0" bIns="0"/>
          <a:lstStyle/>
          <a:p>
            <a:pPr marL="0" marR="0" indent="0">
              <a:lnSpc>
                <a:spcPct val="95000"/>
              </a:lnSpc>
              <a:spcBef>
                <a:spcPts val="0"/>
              </a:spcBef>
              <a:buClr>
                <a:srgbClr val="000000"/>
              </a:buClr>
              <a:buSzTx/>
              <a:buFont typeface="Times New Roman"/>
              <a:buNone/>
              <a:defRPr>
                <a:latin typeface="Arial"/>
                <a:ea typeface="Arial"/>
                <a:cs typeface="Arial"/>
                <a:sym typeface="Arial"/>
              </a:defRPr>
            </a:pPr>
          </a:p>
          <a:p>
            <a:pPr marL="0" marR="0" indent="0" algn="ctr">
              <a:lnSpc>
                <a:spcPct val="95000"/>
              </a:lnSpc>
              <a:spcBef>
                <a:spcPts val="0"/>
              </a:spcBef>
              <a:buClr>
                <a:srgbClr val="000000"/>
              </a:buClr>
              <a:buSzTx/>
              <a:buFont typeface="Times New Roman"/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Dr. Ram P Rustagi</a:t>
            </a:r>
          </a:p>
          <a:p>
            <a:pPr marL="0" marR="0" indent="0" algn="ctr">
              <a:lnSpc>
                <a:spcPct val="95000"/>
              </a:lnSpc>
              <a:spcBef>
                <a:spcPts val="0"/>
              </a:spcBef>
              <a:buClr>
                <a:srgbClr val="000000"/>
              </a:buClr>
              <a:buSzTx/>
              <a:buFont typeface="Times New Roman"/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Sem IV (2020-Even)</a:t>
            </a:r>
          </a:p>
          <a:p>
            <a:pPr marL="0" marR="0" indent="0" algn="ctr">
              <a:lnSpc>
                <a:spcPct val="95000"/>
              </a:lnSpc>
              <a:spcBef>
                <a:spcPts val="0"/>
              </a:spcBef>
              <a:buClr>
                <a:srgbClr val="000000"/>
              </a:buClr>
              <a:buSzTx/>
              <a:buFont typeface="Times New Roman"/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Dept of CSE, KSIT</a:t>
            </a:r>
          </a:p>
          <a:p>
            <a:pPr marL="0" marR="0" indent="0" algn="ctr">
              <a:lnSpc>
                <a:spcPct val="95000"/>
              </a:lnSpc>
              <a:spcBef>
                <a:spcPts val="0"/>
              </a:spcBef>
              <a:buClr>
                <a:srgbClr val="000000"/>
              </a:buClr>
              <a:buSzTx/>
              <a:buFont typeface="Times New Roman"/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u="sng">
                <a:hlinkClick r:id="rId2" invalidUrl="" action="" tgtFrame="" tooltip="" history="1" highlightClick="0" endSnd="0"/>
              </a:rPr>
              <a:t>rprustagi@ksit.edu.in</a:t>
            </a:r>
          </a:p>
        </p:txBody>
      </p:sp>
      <p:sp>
        <p:nvSpPr>
          <p:cNvPr id="35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36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Asymptotic Notation: Theta 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Asymptotic Notation: </a:t>
            </a:r>
            <a:r>
              <a:rPr>
                <a:latin typeface="Gill Sans MT"/>
                <a:ea typeface="Gill Sans MT"/>
                <a:cs typeface="Gill Sans MT"/>
                <a:sym typeface="Gill Sans MT"/>
              </a:rPr>
              <a:t>Theta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Θ</a:t>
            </a:r>
          </a:p>
        </p:txBody>
      </p:sp>
      <p:sp>
        <p:nvSpPr>
          <p:cNvPr id="92" name="Θ(g(n)): set of all functions with a similar order of growth as g(n)within a constant multipl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Θ(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t>: set of all functions with a similar order of growth as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g(n)</a:t>
            </a:r>
            <a:r>
              <a:rPr>
                <a:latin typeface="Gill Sans MT"/>
                <a:ea typeface="Gill Sans MT"/>
                <a:cs typeface="Gill Sans MT"/>
                <a:sym typeface="Gill Sans MT"/>
              </a:rPr>
              <a:t>within a constant multiple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 ∉ Θ(n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100n+5 ∉ Θ(n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n(n+1)/2 ∈ Θ(n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0.000001n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 ∉ Θ(n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+n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+c ∉ Θ(n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200"/>
              </a:spcBef>
              <a:defRPr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t>A function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</a:t>
            </a:r>
            <a:r>
              <a:t> is said to be in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Θ(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t>if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</a:t>
            </a:r>
            <a:r>
              <a:t> is bounded both above and below by some +ve constant multiple of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g(n)</a:t>
            </a:r>
            <a:r>
              <a:t> for all large n, </a:t>
            </a:r>
          </a:p>
          <a:p>
            <a:pPr lvl="1" marL="700087" indent="-304800">
              <a:spcBef>
                <a:spcPts val="200"/>
              </a:spcBef>
              <a:defRPr sz="3200"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t>i.e.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 ∈ Θ(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t>, if</a:t>
            </a:r>
          </a:p>
          <a:p>
            <a:pPr lvl="3" marL="0" indent="685800">
              <a:spcBef>
                <a:spcPts val="200"/>
              </a:spcBef>
              <a:buSzTx/>
              <a:buNone/>
              <a:defRPr sz="3200"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aseline="-5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g(n)</a:t>
            </a:r>
            <a:r>
              <a:rPr baseline="-12500">
                <a:latin typeface="Courier New"/>
                <a:ea typeface="Courier New"/>
                <a:cs typeface="Courier New"/>
                <a:sym typeface="Courier New"/>
              </a:rPr>
              <a:t>≤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</a:t>
            </a:r>
            <a:r>
              <a:rPr baseline="-15625">
                <a:latin typeface="Courier New"/>
                <a:ea typeface="Courier New"/>
                <a:cs typeface="Courier New"/>
                <a:sym typeface="Courier New"/>
              </a:rPr>
              <a:t>≤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baseline="-5999"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g(n)</a:t>
            </a:r>
            <a:r>
              <a:t> for all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-5999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aseline="-12500">
                <a:latin typeface="Courier New"/>
                <a:ea typeface="Courier New"/>
                <a:cs typeface="Courier New"/>
                <a:sym typeface="Courier New"/>
              </a:rPr>
              <a:t>≥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-5999">
                <a:latin typeface="Courier New"/>
                <a:ea typeface="Courier New"/>
                <a:cs typeface="Courier New"/>
                <a:sym typeface="Courier New"/>
              </a:rPr>
              <a:t>0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4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95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9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Big Theta No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Big Theta Notation</a:t>
            </a: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9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100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  <p:sp>
        <p:nvSpPr>
          <p:cNvPr id="101" name="Big theta notation:  t(n) ∈ Θ(g(n))"/>
          <p:cNvSpPr txBox="1"/>
          <p:nvPr/>
        </p:nvSpPr>
        <p:spPr>
          <a:xfrm>
            <a:off x="2003023" y="6366057"/>
            <a:ext cx="5939518" cy="5436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/>
            </a:pPr>
            <a:r>
              <a:rPr>
                <a:latin typeface="Gill Sans MT"/>
                <a:ea typeface="Gill Sans MT"/>
                <a:cs typeface="Gill Sans MT"/>
                <a:sym typeface="Gill Sans MT"/>
              </a:rPr>
              <a:t>Big theta</a:t>
            </a:r>
            <a:r>
              <a:t> notation: 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 ∈ Θ(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</p:txBody>
      </p:sp>
      <p:pic>
        <p:nvPicPr>
          <p:cNvPr id="10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28943" y="922592"/>
            <a:ext cx="6678475" cy="536493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Asymptotic Notation 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Asymptotic Notation View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6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107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  <p:sp>
        <p:nvSpPr>
          <p:cNvPr id="108" name="Oval"/>
          <p:cNvSpPr/>
          <p:nvPr/>
        </p:nvSpPr>
        <p:spPr>
          <a:xfrm>
            <a:off x="764579" y="1507066"/>
            <a:ext cx="1769072" cy="2438401"/>
          </a:xfrm>
          <a:prstGeom prst="ellipse">
            <a:avLst/>
          </a:prstGeom>
          <a:ln w="38100">
            <a:solidFill>
              <a:srgbClr val="C67838"/>
            </a:solidFill>
            <a:miter/>
          </a:ln>
        </p:spPr>
        <p:txBody>
          <a:bodyPr lIns="45719" rIns="45719" anchor="ctr"/>
          <a:lstStyle/>
          <a:p>
            <a:pPr marL="0" marR="0" algn="ctr">
              <a:defRPr sz="1900">
                <a:solidFill>
                  <a:srgbClr val="FFFFFF"/>
                </a:solidFill>
                <a:uFillTx/>
              </a:defRPr>
            </a:pPr>
          </a:p>
        </p:txBody>
      </p:sp>
      <p:sp>
        <p:nvSpPr>
          <p:cNvPr id="109" name="Oval"/>
          <p:cNvSpPr/>
          <p:nvPr/>
        </p:nvSpPr>
        <p:spPr>
          <a:xfrm>
            <a:off x="763329" y="3031066"/>
            <a:ext cx="1771572" cy="2438401"/>
          </a:xfrm>
          <a:prstGeom prst="ellipse">
            <a:avLst/>
          </a:prstGeom>
          <a:ln w="38100">
            <a:solidFill>
              <a:srgbClr val="1C6D9A"/>
            </a:solidFill>
            <a:miter/>
          </a:ln>
        </p:spPr>
        <p:txBody>
          <a:bodyPr lIns="45719" rIns="45719" anchor="ctr"/>
          <a:lstStyle/>
          <a:p>
            <a:pPr marL="0" marR="0" algn="ctr">
              <a:defRPr sz="1800">
                <a:solidFill>
                  <a:srgbClr val="FFFFFF"/>
                </a:solidFill>
                <a:uFillTx/>
              </a:defRPr>
            </a:pPr>
          </a:p>
        </p:txBody>
      </p:sp>
      <p:sp>
        <p:nvSpPr>
          <p:cNvPr id="110" name="Ω(g(n)), functions that grow at least as fast as g(n)"/>
          <p:cNvSpPr txBox="1"/>
          <p:nvPr/>
        </p:nvSpPr>
        <p:spPr>
          <a:xfrm>
            <a:off x="2600325" y="2360510"/>
            <a:ext cx="7153385" cy="4878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0" marR="0">
              <a:defRPr sz="2400">
                <a:solidFill>
                  <a:schemeClr val="accent4">
                    <a:satOff val="1488"/>
                    <a:lumOff val="-7242"/>
                  </a:schemeClr>
                </a:solidFill>
                <a:uFillTx/>
                <a:latin typeface="Tahoma"/>
                <a:ea typeface="Tahoma"/>
                <a:cs typeface="Tahoma"/>
                <a:sym typeface="Tahoma"/>
              </a:defRPr>
            </a:pPr>
            <a:r>
              <a:rPr>
                <a:latin typeface="Symbol"/>
                <a:ea typeface="Symbol"/>
                <a:cs typeface="Symbol"/>
                <a:sym typeface="Symbol"/>
              </a:rPr>
              <a:t>W</a:t>
            </a:r>
            <a:r>
              <a:t>(g(n)), functions that grow </a:t>
            </a:r>
            <a:r>
              <a:rPr u="sng"/>
              <a:t>at least as fast as</a:t>
            </a:r>
            <a:r>
              <a:t> g(n) </a:t>
            </a:r>
          </a:p>
        </p:txBody>
      </p:sp>
      <p:sp>
        <p:nvSpPr>
          <p:cNvPr id="111" name="Line"/>
          <p:cNvSpPr/>
          <p:nvPr/>
        </p:nvSpPr>
        <p:spPr>
          <a:xfrm>
            <a:off x="2362200" y="2192866"/>
            <a:ext cx="1066800" cy="1"/>
          </a:xfrm>
          <a:prstGeom prst="line">
            <a:avLst/>
          </a:prstGeom>
          <a:ln w="25400">
            <a:solidFill>
              <a:srgbClr val="C67838"/>
            </a:solidFill>
            <a:miter/>
          </a:ln>
        </p:spPr>
        <p:txBody>
          <a:bodyPr lIns="45719" rIns="45719"/>
          <a:lstStyle/>
          <a:p>
            <a:pPr marL="0" marR="0" algn="ctr">
              <a:defRPr sz="2400">
                <a:solidFill>
                  <a:srgbClr val="FFFFFF"/>
                </a:solidFill>
                <a:uFillTx/>
              </a:defRPr>
            </a:pPr>
          </a:p>
        </p:txBody>
      </p:sp>
      <p:sp>
        <p:nvSpPr>
          <p:cNvPr id="112" name="Θ(g(n)), functions that grow at the same rate as g(n)"/>
          <p:cNvSpPr txBox="1"/>
          <p:nvPr/>
        </p:nvSpPr>
        <p:spPr>
          <a:xfrm>
            <a:off x="2465858" y="3552193"/>
            <a:ext cx="7705693" cy="501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0" marR="0">
              <a:defRPr sz="2500">
                <a:solidFill>
                  <a:schemeClr val="accent2">
                    <a:hueOff val="-902888"/>
                    <a:satOff val="-15377"/>
                    <a:lumOff val="-12864"/>
                  </a:schemeClr>
                </a:solidFill>
                <a:uFillTx/>
                <a:latin typeface="Tahoma"/>
                <a:ea typeface="Tahoma"/>
                <a:cs typeface="Tahoma"/>
                <a:sym typeface="Tahoma"/>
              </a:defRPr>
            </a:pPr>
            <a:r>
              <a:rPr>
                <a:latin typeface="Symbol"/>
                <a:ea typeface="Symbol"/>
                <a:cs typeface="Symbol"/>
                <a:sym typeface="Symbol"/>
              </a:rPr>
              <a:t>Q</a:t>
            </a:r>
            <a:r>
              <a:t>(g(n)), functions that grow </a:t>
            </a:r>
            <a:r>
              <a:rPr u="sng"/>
              <a:t>at the same rate as</a:t>
            </a:r>
            <a:r>
              <a:t> g(n) </a:t>
            </a:r>
          </a:p>
        </p:txBody>
      </p:sp>
      <p:sp>
        <p:nvSpPr>
          <p:cNvPr id="113" name="Line"/>
          <p:cNvSpPr/>
          <p:nvPr/>
        </p:nvSpPr>
        <p:spPr>
          <a:xfrm>
            <a:off x="2209800" y="3335866"/>
            <a:ext cx="1066800" cy="1"/>
          </a:xfrm>
          <a:prstGeom prst="line">
            <a:avLst/>
          </a:prstGeom>
          <a:ln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marL="0" marR="0" algn="ctr">
              <a:defRPr sz="2400">
                <a:solidFill>
                  <a:srgbClr val="FFFFFF"/>
                </a:solidFill>
                <a:uFillTx/>
              </a:defRPr>
            </a:pPr>
          </a:p>
        </p:txBody>
      </p:sp>
      <p:sp>
        <p:nvSpPr>
          <p:cNvPr id="114" name="O(g(n)), functions that grow no faster than g(n)"/>
          <p:cNvSpPr txBox="1"/>
          <p:nvPr/>
        </p:nvSpPr>
        <p:spPr>
          <a:xfrm>
            <a:off x="2447925" y="4743877"/>
            <a:ext cx="7217145" cy="48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0" marR="0">
              <a:defRPr sz="26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uFillTx/>
                <a:latin typeface="Tahoma"/>
                <a:ea typeface="Tahoma"/>
                <a:cs typeface="Tahoma"/>
                <a:sym typeface="Tahoma"/>
              </a:defRPr>
            </a:pPr>
            <a:r>
              <a:t>O(g(n)), functions that grow </a:t>
            </a:r>
            <a:r>
              <a:rPr u="sng"/>
              <a:t>no faster than</a:t>
            </a:r>
            <a:r>
              <a:t> g(n) </a:t>
            </a:r>
          </a:p>
        </p:txBody>
      </p:sp>
      <p:sp>
        <p:nvSpPr>
          <p:cNvPr id="115" name="Line"/>
          <p:cNvSpPr/>
          <p:nvPr/>
        </p:nvSpPr>
        <p:spPr>
          <a:xfrm>
            <a:off x="2362200" y="4631266"/>
            <a:ext cx="1066800" cy="1"/>
          </a:xfrm>
          <a:prstGeom prst="line">
            <a:avLst/>
          </a:prstGeom>
          <a:ln w="25400">
            <a:solidFill>
              <a:schemeClr val="accent1">
                <a:hueOff val="47394"/>
                <a:satOff val="-25753"/>
                <a:lumOff val="-7544"/>
              </a:schemeClr>
            </a:solidFill>
            <a:miter/>
          </a:ln>
        </p:spPr>
        <p:txBody>
          <a:bodyPr lIns="45719" rIns="45719"/>
          <a:lstStyle/>
          <a:p>
            <a:pPr marL="0" marR="0" algn="ctr">
              <a:defRPr sz="2400">
                <a:solidFill>
                  <a:srgbClr val="FFFFFF"/>
                </a:solidFill>
                <a:uFillTx/>
              </a:defRPr>
            </a:pPr>
          </a:p>
        </p:txBody>
      </p:sp>
      <p:sp>
        <p:nvSpPr>
          <p:cNvPr id="116" name="g(n)"/>
          <p:cNvSpPr txBox="1"/>
          <p:nvPr/>
        </p:nvSpPr>
        <p:spPr>
          <a:xfrm>
            <a:off x="1371600" y="3335866"/>
            <a:ext cx="67593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0" marR="0">
              <a:defRPr sz="2400">
                <a:uFillTx/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pPr/>
            <a:r>
              <a:t>g(n)</a:t>
            </a:r>
          </a:p>
        </p:txBody>
      </p:sp>
      <p:sp>
        <p:nvSpPr>
          <p:cNvPr id="117" name="&gt;="/>
          <p:cNvSpPr txBox="1"/>
          <p:nvPr/>
        </p:nvSpPr>
        <p:spPr>
          <a:xfrm>
            <a:off x="2626395" y="1775408"/>
            <a:ext cx="621567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0" marR="0">
              <a:defRPr sz="2800">
                <a:solidFill>
                  <a:schemeClr val="accent4">
                    <a:satOff val="1488"/>
                    <a:lumOff val="-7242"/>
                  </a:schemeClr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pPr/>
            <a:r>
              <a:t>&gt;=</a:t>
            </a:r>
          </a:p>
        </p:txBody>
      </p:sp>
      <p:sp>
        <p:nvSpPr>
          <p:cNvPr id="118" name="&lt;="/>
          <p:cNvSpPr txBox="1"/>
          <p:nvPr/>
        </p:nvSpPr>
        <p:spPr>
          <a:xfrm>
            <a:off x="2626395" y="4222750"/>
            <a:ext cx="621567" cy="523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0" marR="0">
              <a:defRPr sz="2800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pPr/>
            <a:r>
              <a:t>&lt;=</a:t>
            </a:r>
          </a:p>
        </p:txBody>
      </p:sp>
      <p:sp>
        <p:nvSpPr>
          <p:cNvPr id="119" name="="/>
          <p:cNvSpPr txBox="1"/>
          <p:nvPr/>
        </p:nvSpPr>
        <p:spPr>
          <a:xfrm>
            <a:off x="2760372" y="3141715"/>
            <a:ext cx="353614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0" marR="0">
              <a:defRPr sz="2700">
                <a:solidFill>
                  <a:schemeClr val="accent2">
                    <a:hueOff val="-554920"/>
                    <a:satOff val="-21482"/>
                    <a:lumOff val="-6228"/>
                  </a:schemeClr>
                </a:solidFill>
                <a:uFillTx/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pPr/>
            <a:r>
              <a:t>=</a:t>
            </a:r>
          </a:p>
        </p:txBody>
      </p:sp>
      <p:sp>
        <p:nvSpPr>
          <p:cNvPr id="120" name="Line"/>
          <p:cNvSpPr/>
          <p:nvPr/>
        </p:nvSpPr>
        <p:spPr>
          <a:xfrm>
            <a:off x="2362200" y="3565736"/>
            <a:ext cx="1066800" cy="1"/>
          </a:xfrm>
          <a:prstGeom prst="line">
            <a:avLst/>
          </a:prstGeom>
          <a:ln w="50800">
            <a:solidFill>
              <a:srgbClr val="7C9647"/>
            </a:solidFill>
            <a:miter/>
          </a:ln>
        </p:spPr>
        <p:txBody>
          <a:bodyPr lIns="45719" rIns="45719"/>
          <a:lstStyle/>
          <a:p>
            <a:pPr marL="0" marR="0" algn="ctr">
              <a:defRPr sz="2400">
                <a:solidFill>
                  <a:srgbClr val="FFFFFF"/>
                </a:solidFill>
                <a:uFillTx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heor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Theorem</a:t>
            </a:r>
          </a:p>
        </p:txBody>
      </p:sp>
      <p:sp>
        <p:nvSpPr>
          <p:cNvPr id="123" name="If t1(n) ∈ O(g1(n)) and t2(n) ∈ O(g2(n)), the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00"/>
              </a:spcBef>
              <a:defRPr sz="3000"/>
            </a:pPr>
            <a:r>
              <a:t> If </a:t>
            </a:r>
            <a:r>
              <a:rPr sz="2800">
                <a:latin typeface="Symbol"/>
                <a:ea typeface="Symbol"/>
                <a:cs typeface="Symbol"/>
                <a:sym typeface="Symbol"/>
              </a:rPr>
              <a:t>t</a:t>
            </a:r>
            <a:r>
              <a:rPr baseline="-22285" sz="2800">
                <a:latin typeface="Symbol"/>
                <a:ea typeface="Symbol"/>
                <a:cs typeface="Symbol"/>
                <a:sym typeface="Symbol"/>
              </a:rPr>
              <a:t>1</a:t>
            </a:r>
            <a:r>
              <a:rPr sz="2800">
                <a:latin typeface="Symbol"/>
                <a:ea typeface="Symbol"/>
                <a:cs typeface="Symbol"/>
                <a:sym typeface="Symbol"/>
              </a:rPr>
              <a:t>(n) </a:t>
            </a:r>
            <a:r>
              <a:rPr sz="2800">
                <a:latin typeface="Symbol"/>
                <a:ea typeface="Symbol"/>
                <a:cs typeface="Symbol"/>
                <a:sym typeface="Symbol"/>
              </a:rPr>
              <a:t>Î </a:t>
            </a:r>
            <a:r>
              <a:rPr sz="2800">
                <a:latin typeface="Symbol"/>
                <a:ea typeface="Symbol"/>
                <a:cs typeface="Symbol"/>
                <a:sym typeface="Symbol"/>
              </a:rPr>
              <a:t>O(g</a:t>
            </a:r>
            <a:r>
              <a:rPr baseline="-22285" sz="2800">
                <a:latin typeface="Symbol"/>
                <a:ea typeface="Symbol"/>
                <a:cs typeface="Symbol"/>
                <a:sym typeface="Symbol"/>
              </a:rPr>
              <a:t>1</a:t>
            </a:r>
            <a:r>
              <a:rPr sz="2800">
                <a:latin typeface="Symbol"/>
                <a:ea typeface="Symbol"/>
                <a:cs typeface="Symbol"/>
                <a:sym typeface="Symbol"/>
              </a:rPr>
              <a:t>(n))</a:t>
            </a:r>
            <a:r>
              <a:t> and </a:t>
            </a:r>
            <a:r>
              <a:rPr sz="2800">
                <a:latin typeface="Symbol"/>
                <a:ea typeface="Symbol"/>
                <a:cs typeface="Symbol"/>
                <a:sym typeface="Symbol"/>
              </a:rPr>
              <a:t>t</a:t>
            </a:r>
            <a:r>
              <a:rPr baseline="-22285" sz="2800">
                <a:latin typeface="Symbol"/>
                <a:ea typeface="Symbol"/>
                <a:cs typeface="Symbol"/>
                <a:sym typeface="Symbol"/>
              </a:rPr>
              <a:t>2</a:t>
            </a:r>
            <a:r>
              <a:rPr sz="2800">
                <a:latin typeface="Symbol"/>
                <a:ea typeface="Symbol"/>
                <a:cs typeface="Symbol"/>
                <a:sym typeface="Symbol"/>
              </a:rPr>
              <a:t>(n) </a:t>
            </a:r>
            <a:r>
              <a:rPr sz="2800">
                <a:latin typeface="Symbol"/>
                <a:ea typeface="Symbol"/>
                <a:cs typeface="Symbol"/>
                <a:sym typeface="Symbol"/>
              </a:rPr>
              <a:t>Î </a:t>
            </a:r>
            <a:r>
              <a:rPr sz="2800">
                <a:latin typeface="Symbol"/>
                <a:ea typeface="Symbol"/>
                <a:cs typeface="Symbol"/>
                <a:sym typeface="Symbol"/>
              </a:rPr>
              <a:t>O(g</a:t>
            </a:r>
            <a:r>
              <a:rPr baseline="-22285" sz="2800">
                <a:latin typeface="Symbol"/>
                <a:ea typeface="Symbol"/>
                <a:cs typeface="Symbol"/>
                <a:sym typeface="Symbol"/>
              </a:rPr>
              <a:t>2</a:t>
            </a:r>
            <a:r>
              <a:rPr sz="2800">
                <a:latin typeface="Symbol"/>
                <a:ea typeface="Symbol"/>
                <a:cs typeface="Symbol"/>
                <a:sym typeface="Symbol"/>
              </a:rPr>
              <a:t>(n))</a:t>
            </a:r>
            <a:r>
              <a:rPr i="1"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t> then</a:t>
            </a:r>
          </a:p>
          <a:p>
            <a:pPr lvl="3" marL="0" indent="685800">
              <a:spcBef>
                <a:spcPts val="100"/>
              </a:spcBef>
              <a:buSzTx/>
              <a:buNone/>
            </a:pPr>
            <a:r>
              <a:rPr>
                <a:latin typeface="Symbol"/>
                <a:ea typeface="Symbol"/>
                <a:cs typeface="Symbol"/>
                <a:sym typeface="Symbol"/>
              </a:rPr>
              <a:t>t</a:t>
            </a:r>
            <a:r>
              <a:rPr baseline="-22285">
                <a:latin typeface="Symbol"/>
                <a:ea typeface="Symbol"/>
                <a:cs typeface="Symbol"/>
                <a:sym typeface="Symbol"/>
              </a:rPr>
              <a:t>1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(n) + t</a:t>
            </a:r>
            <a:r>
              <a:rPr baseline="-22285">
                <a:latin typeface="Symbol"/>
                <a:ea typeface="Symbol"/>
                <a:cs typeface="Symbol"/>
                <a:sym typeface="Symbol"/>
              </a:rPr>
              <a:t>2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(n) Î O(max{g</a:t>
            </a:r>
            <a:r>
              <a:rPr baseline="-22285">
                <a:latin typeface="Symbol"/>
                <a:ea typeface="Symbol"/>
                <a:cs typeface="Symbol"/>
                <a:sym typeface="Symbol"/>
              </a:rPr>
              <a:t>1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(n), g</a:t>
            </a:r>
            <a:r>
              <a:rPr baseline="-22285">
                <a:latin typeface="Symbol"/>
                <a:ea typeface="Symbol"/>
                <a:cs typeface="Symbol"/>
                <a:sym typeface="Symbol"/>
              </a:rPr>
              <a:t>2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(n)})</a:t>
            </a:r>
            <a:r>
              <a:rPr i="1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2" marL="1065847" indent="-213360">
              <a:defRPr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t>The analogous assertions are true for the Ω-notation and Θ-notation.</a:t>
            </a:r>
          </a:p>
          <a:p>
            <a:pPr marL="322075" indent="-282388">
              <a:spcBef>
                <a:spcPts val="500"/>
              </a:spcBef>
              <a:defRPr sz="2800"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t>Implication: The algorithm’s overall efficiency will be determined by the part with a larger order of growth, e.g.</a:t>
            </a:r>
          </a:p>
          <a:p>
            <a:pPr lvl="1" marL="645318" indent="-250031">
              <a:spcBef>
                <a:spcPts val="500"/>
              </a:spcBef>
              <a:buChar char="•"/>
              <a:defRPr sz="2800"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rPr>
                <a:latin typeface="Symbol"/>
                <a:ea typeface="Symbol"/>
                <a:cs typeface="Symbol"/>
                <a:sym typeface="Symbol"/>
              </a:rPr>
              <a:t>5n</a:t>
            </a:r>
            <a:r>
              <a:rPr baseline="30000">
                <a:latin typeface="Symbol"/>
                <a:ea typeface="Symbol"/>
                <a:cs typeface="Symbol"/>
                <a:sym typeface="Symbol"/>
              </a:rPr>
              <a:t>2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 + 3nlogn 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Î 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O(n</a:t>
            </a:r>
            <a:r>
              <a:rPr baseline="30000">
                <a:latin typeface="Symbol"/>
                <a:ea typeface="Symbol"/>
                <a:cs typeface="Symbol"/>
                <a:sym typeface="Symbol"/>
              </a:rPr>
              <a:t>2</a:t>
            </a:r>
            <a:r>
              <a:rPr>
                <a:latin typeface="Symbol"/>
                <a:ea typeface="Symbol"/>
                <a:cs typeface="Symbol"/>
                <a:sym typeface="Symbol"/>
              </a:rPr>
              <a:t>)</a:t>
            </a:r>
            <a:endParaRPr>
              <a:latin typeface="Symbol"/>
              <a:ea typeface="Symbol"/>
              <a:cs typeface="Symbol"/>
              <a:sym typeface="Symbol"/>
            </a:endParaRPr>
          </a:p>
          <a:p>
            <a:pPr marL="322075" indent="-282388">
              <a:spcBef>
                <a:spcPts val="500"/>
              </a:spcBef>
              <a:defRPr sz="2800"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rPr>
                <a:latin typeface="Symbol"/>
                <a:ea typeface="Symbol"/>
                <a:cs typeface="Symbol"/>
                <a:sym typeface="Symbol"/>
              </a:rPr>
              <a:t>Some properties</a:t>
            </a:r>
            <a:endParaRPr>
              <a:latin typeface="Symbol"/>
              <a:ea typeface="Symbol"/>
              <a:cs typeface="Symbol"/>
              <a:sym typeface="Symbol"/>
            </a:endParaRPr>
          </a:p>
          <a:p>
            <a:pPr lvl="1" marL="573881" marR="0" indent="-178593">
              <a:lnSpc>
                <a:spcPct val="100000"/>
              </a:lnSpc>
              <a:spcBef>
                <a:spcPts val="400"/>
              </a:spcBef>
              <a:buChar char="•"/>
              <a:defRPr sz="2800">
                <a:uFillTx/>
                <a:latin typeface="Symbol"/>
                <a:ea typeface="Symbol"/>
                <a:cs typeface="Symbol"/>
                <a:sym typeface="Symbol"/>
              </a:defRPr>
            </a:pPr>
            <a:r>
              <a:t>f</a:t>
            </a:r>
            <a:r>
              <a:t>(</a:t>
            </a:r>
            <a:r>
              <a:t>n</a:t>
            </a:r>
            <a:r>
              <a:t>) Î O(</a:t>
            </a:r>
            <a:r>
              <a:t>f</a:t>
            </a:r>
            <a:r>
              <a:t>(</a:t>
            </a:r>
            <a:r>
              <a:t>n</a:t>
            </a:r>
            <a:r>
              <a:t>))</a:t>
            </a:r>
          </a:p>
          <a:p>
            <a:pPr lvl="1" marL="573881" marR="0" indent="-178593">
              <a:lnSpc>
                <a:spcPct val="100000"/>
              </a:lnSpc>
              <a:spcBef>
                <a:spcPts val="400"/>
              </a:spcBef>
              <a:buChar char="•"/>
              <a:defRPr sz="2800">
                <a:uFillTx/>
                <a:latin typeface="Symbol"/>
                <a:ea typeface="Symbol"/>
                <a:cs typeface="Symbol"/>
                <a:sym typeface="Symbol"/>
              </a:defRPr>
            </a:pPr>
            <a:r>
              <a:t>f</a:t>
            </a:r>
            <a:r>
              <a:t>(</a:t>
            </a:r>
            <a:r>
              <a:t>n</a:t>
            </a:r>
            <a:r>
              <a:t>) Î O(</a:t>
            </a:r>
            <a:r>
              <a:t>g</a:t>
            </a:r>
            <a:r>
              <a:t>(</a:t>
            </a:r>
            <a:r>
              <a:t>n</a:t>
            </a:r>
            <a:r>
              <a:t>))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>
                <a:latin typeface="Gill Sans MT"/>
                <a:ea typeface="Gill Sans MT"/>
                <a:cs typeface="Gill Sans MT"/>
                <a:sym typeface="Gill Sans MT"/>
              </a:rPr>
              <a:t>iff</a:t>
            </a:r>
            <a:r>
              <a:rPr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t>g</a:t>
            </a:r>
            <a:r>
              <a:t>(</a:t>
            </a:r>
            <a:r>
              <a:t>n</a:t>
            </a:r>
            <a:r>
              <a:t>) Î W(</a:t>
            </a:r>
            <a:r>
              <a:t>f</a:t>
            </a:r>
            <a:r>
              <a:t>(n))</a:t>
            </a:r>
          </a:p>
          <a:p>
            <a:pPr lvl="1" marL="573881" marR="0" indent="-178593">
              <a:lnSpc>
                <a:spcPct val="100000"/>
              </a:lnSpc>
              <a:spcBef>
                <a:spcPts val="400"/>
              </a:spcBef>
              <a:buChar char="•"/>
              <a:defRPr sz="2600">
                <a:uFillTx/>
                <a:latin typeface="Symbol"/>
                <a:ea typeface="Symbol"/>
                <a:cs typeface="Symbol"/>
                <a:sym typeface="Symbol"/>
              </a:defRPr>
            </a:pPr>
            <a:r>
              <a:t> </a:t>
            </a:r>
            <a:r>
              <a:rPr i="1">
                <a:latin typeface="Gill Sans MT"/>
                <a:ea typeface="Gill Sans MT"/>
                <a:cs typeface="Gill Sans MT"/>
                <a:sym typeface="Gill Sans MT"/>
              </a:rPr>
              <a:t>If</a:t>
            </a:r>
            <a:r>
              <a:t> f</a:t>
            </a:r>
            <a:r>
              <a:rPr baseline="-20615"/>
              <a:t> </a:t>
            </a:r>
            <a:r>
              <a:t>(n) Î O(g</a:t>
            </a:r>
            <a:r>
              <a:rPr baseline="-20615"/>
              <a:t> </a:t>
            </a:r>
            <a:r>
              <a:t>(n)) </a:t>
            </a:r>
            <a:r>
              <a:rPr i="1">
                <a:latin typeface="Gill Sans MT"/>
                <a:ea typeface="Gill Sans MT"/>
                <a:cs typeface="Gill Sans MT"/>
                <a:sym typeface="Gill Sans MT"/>
              </a:rPr>
              <a:t>and</a:t>
            </a:r>
            <a:r>
              <a:t> g(n) Î O(h(n)), </a:t>
            </a:r>
            <a:r>
              <a:rPr i="1">
                <a:latin typeface="Gill Sans MT"/>
                <a:ea typeface="Gill Sans MT"/>
                <a:cs typeface="Gill Sans MT"/>
                <a:sym typeface="Gill Sans MT"/>
              </a:rPr>
              <a:t>then</a:t>
            </a:r>
            <a:r>
              <a:rPr i="1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t>f(n) Î O(h(n)) </a:t>
            </a:r>
          </a:p>
          <a:p>
            <a:pPr lvl="1" marL="573881" marR="0" indent="-178593">
              <a:lnSpc>
                <a:spcPct val="100000"/>
              </a:lnSpc>
              <a:spcBef>
                <a:spcPts val="400"/>
              </a:spcBef>
              <a:buChar char="•"/>
              <a:defRPr>
                <a:uFillTx/>
                <a:latin typeface="Symbol"/>
                <a:ea typeface="Symbol"/>
                <a:cs typeface="Symbol"/>
                <a:sym typeface="Symbol"/>
              </a:defRPr>
            </a:pPr>
            <a:r>
              <a:t> S</a:t>
            </a:r>
            <a:r>
              <a:rPr baseline="-18666"/>
              <a:t>1£i£n </a:t>
            </a:r>
            <a:r>
              <a:t>Q(f(i)) = Q (S</a:t>
            </a:r>
            <a:r>
              <a:rPr baseline="-18666"/>
              <a:t>1£i£n </a:t>
            </a:r>
            <a:r>
              <a:t>f(i))</a:t>
            </a: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5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126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3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Exerci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  <p:sp>
        <p:nvSpPr>
          <p:cNvPr id="129" name="Compare the order of growth of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Compare the order of growth of </a:t>
            </a:r>
          </a:p>
          <a:p>
            <a:pPr lvl="1" marL="1164166" indent="-529166">
              <a:buAutoNum type="arabicPeriod" startAt="1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t> and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n(n-1)/2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 marL="1164166" indent="-529166">
              <a:buAutoNum type="arabicPeriod" startAt="1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baseline="-5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Gill Sans MT"/>
                <a:ea typeface="Gill Sans MT"/>
                <a:cs typeface="Gill Sans MT"/>
                <a:sym typeface="Gill Sans MT"/>
              </a:rPr>
              <a:t> and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√n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 marL="1164166" indent="-529166">
              <a:buAutoNum type="arabicPeriod" startAt="1"/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n!</a:t>
            </a:r>
            <a:r>
              <a:rPr>
                <a:latin typeface="Gill Sans MT"/>
                <a:ea typeface="Gill Sans MT"/>
                <a:cs typeface="Gill Sans MT"/>
                <a:sym typeface="Gill Sans MT"/>
              </a:rPr>
              <a:t> and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n</a:t>
            </a:r>
          </a:p>
        </p:txBody>
      </p:sp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1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132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9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asic Asymptotic Efficiency Clas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400"/>
            </a:lvl1pPr>
          </a:lstStyle>
          <a:p>
            <a:pPr/>
            <a:r>
              <a:t>Basic Asymptotic Efficiency Classes</a:t>
            </a:r>
          </a:p>
        </p:txBody>
      </p:sp>
      <p:sp>
        <p:nvSpPr>
          <p:cNvPr id="135" name="1            Consta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t>            Constant</a:t>
            </a:r>
          </a:p>
          <a:p>
            <a:pPr/>
            <a:r>
              <a:rPr>
                <a:latin typeface="Courier New"/>
                <a:ea typeface="Courier New"/>
                <a:cs typeface="Courier New"/>
                <a:sym typeface="Courier New"/>
              </a:rPr>
              <a:t>log n</a:t>
            </a:r>
            <a:r>
              <a:t>   Logarithmic</a:t>
            </a:r>
          </a:p>
          <a:p>
            <a:pPr/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t>            Linear</a:t>
            </a:r>
          </a:p>
          <a:p>
            <a:pPr/>
            <a:r>
              <a:rPr>
                <a:latin typeface="Courier New"/>
                <a:ea typeface="Courier New"/>
                <a:cs typeface="Courier New"/>
                <a:sym typeface="Courier New"/>
              </a:rPr>
              <a:t>nlog n</a:t>
            </a:r>
            <a:r>
              <a:t> n-log-n </a:t>
            </a:r>
          </a:p>
          <a:p>
            <a:pPr/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t>          Quadratic</a:t>
            </a:r>
          </a:p>
          <a:p>
            <a:pPr/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t>          Cubic</a:t>
            </a:r>
          </a:p>
          <a:p>
            <a:pPr/>
            <a:r>
              <a:rPr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t>          Exponential</a:t>
            </a:r>
          </a:p>
          <a:p>
            <a:pPr/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t>!           Factorial</a:t>
            </a:r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7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138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35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Useful Summation Formul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Useful Summation Formulas</a:t>
            </a:r>
          </a:p>
        </p:txBody>
      </p:sp>
      <p:sp>
        <p:nvSpPr>
          <p:cNvPr id="1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2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143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  <p:graphicFrame>
        <p:nvGraphicFramePr>
          <p:cNvPr id="144" name="Table"/>
          <p:cNvGraphicFramePr/>
          <p:nvPr/>
        </p:nvGraphicFramePr>
        <p:xfrm>
          <a:off x="990600" y="990600"/>
          <a:ext cx="8178800" cy="5638800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{8F44A2F1-9E1F-4B54-A3A2-5F16C0AD49E2}</a:tableStyleId>
              </a:tblPr>
              <a:tblGrid>
                <a:gridCol w="5719578"/>
                <a:gridCol w="2430647"/>
              </a:tblGrid>
              <a:tr h="623358"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700"/>
                        </a:spcBef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2500">
                          <a:uFill>
                            <a:solidFill>
                              <a:srgbClr val="000000"/>
                            </a:solidFill>
                          </a:uFill>
                        </a:rPr>
                        <a:t>Expression</a:t>
                      </a:r>
                    </a:p>
                  </a:txBody>
                  <a:tcPr marL="50800" marR="50800" marT="50800" marB="50800" anchor="t" anchorCtr="0" horzOverflow="overflow">
                    <a:lnL w="28575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700"/>
                        </a:spcBef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2500">
                          <a:uFill>
                            <a:solidFill>
                              <a:srgbClr val="000000"/>
                            </a:solidFill>
                          </a:uFill>
                        </a:rPr>
                        <a:t>function</a:t>
                      </a:r>
                    </a:p>
                  </a:txBody>
                  <a:tcPr marL="50800" marR="50800" marT="50800" marB="50800" anchor="t" anchorCtr="0" horzOverflow="overflow">
                    <a:lnR w="28575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605625"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3200">
                          <a:latin typeface="+mn-lt"/>
                          <a:ea typeface="+mn-ea"/>
                          <a:cs typeface="+mn-cs"/>
                          <a:sym typeface="Gill Sans"/>
                        </a:defRPr>
                      </a:pPr>
                      <a:r>
                        <a:rPr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Σ</a:t>
                      </a:r>
                      <a:r>
                        <a:rPr baseline="-20250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</a:t>
                      </a:r>
                      <a:r>
                        <a:rPr baseline="-2025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≤</a:t>
                      </a:r>
                      <a:r>
                        <a:rPr baseline="-20250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</a:t>
                      </a:r>
                      <a:r>
                        <a:rPr baseline="-2025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≤</a:t>
                      </a:r>
                      <a:r>
                        <a:rPr baseline="-20250" i="1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</a:t>
                      </a:r>
                      <a:r>
                        <a:rPr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1 = 1+1+…+1</a:t>
                      </a:r>
                      <a:r>
                        <a:rPr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 </a:t>
                      </a:r>
                      <a:r>
                        <a:rPr sz="26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(n times)</a:t>
                      </a:r>
                    </a:p>
                  </a:txBody>
                  <a:tcPr marL="50800" marR="50800" marT="50800" marB="50800" anchor="t" anchorCtr="0" horzOverflow="overflow">
                    <a:lnL w="28575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32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rPr i="1"/>
                        <a:t>n</a:t>
                      </a:r>
                      <a:r>
                        <a:t>∈Θ(</a:t>
                      </a:r>
                      <a:r>
                        <a:rPr i="1"/>
                        <a:t>n</a:t>
                      </a:r>
                      <a:r>
                        <a:t>)</a:t>
                      </a:r>
                    </a:p>
                  </a:txBody>
                  <a:tcPr marL="50800" marR="50800" marT="50800" marB="50800" anchor="t" anchorCtr="0" horzOverflow="overflow">
                    <a:lnR w="28575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641091"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30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t>Σ</a:t>
                      </a:r>
                      <a:r>
                        <a:rPr baseline="-21199"/>
                        <a:t>1≤</a:t>
                      </a:r>
                      <a:r>
                        <a:rPr baseline="-21199" i="1"/>
                        <a:t>i</a:t>
                      </a:r>
                      <a:r>
                        <a:rPr baseline="-21199"/>
                        <a:t>≤</a:t>
                      </a:r>
                      <a:r>
                        <a:rPr baseline="-21199" i="1"/>
                        <a:t>n</a:t>
                      </a:r>
                      <a:r>
                        <a:rPr baseline="-21199"/>
                        <a:t> </a:t>
                      </a:r>
                      <a:r>
                        <a:rPr i="1"/>
                        <a:t>i</a:t>
                      </a:r>
                      <a:r>
                        <a:t>=1+2+…+</a:t>
                      </a:r>
                      <a:r>
                        <a:rPr i="1"/>
                        <a:t>n</a:t>
                      </a:r>
                      <a:r>
                        <a:t>=</a:t>
                      </a:r>
                      <a:r>
                        <a:rPr i="1"/>
                        <a:t>n</a:t>
                      </a:r>
                      <a:r>
                        <a:t>(</a:t>
                      </a:r>
                      <a:r>
                        <a:rPr i="1"/>
                        <a:t>n</a:t>
                      </a:r>
                      <a:r>
                        <a:t>+1)/2</a:t>
                      </a:r>
                    </a:p>
                  </a:txBody>
                  <a:tcPr marL="50800" marR="50800" marT="50800" marB="50800" anchor="t" anchorCtr="0" horzOverflow="overflow">
                    <a:lnL w="28575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30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rPr i="1" sz="2500"/>
                        <a:t>n</a:t>
                      </a:r>
                      <a:r>
                        <a:rPr baseline="30079" sz="2500"/>
                        <a:t>2</a:t>
                      </a:r>
                      <a:r>
                        <a:rPr sz="2500"/>
                        <a:t>/2∈Θ(</a:t>
                      </a:r>
                      <a:r>
                        <a:rPr i="1" sz="2500"/>
                        <a:t>n</a:t>
                      </a:r>
                      <a:r>
                        <a:rPr baseline="30399"/>
                        <a:t>2</a:t>
                      </a:r>
                      <a:r>
                        <a:rPr baseline="-1599"/>
                        <a:t>)</a:t>
                      </a:r>
                    </a:p>
                  </a:txBody>
                  <a:tcPr marL="50800" marR="50800" marT="50800" marB="50800" anchor="t" anchorCtr="0" horzOverflow="overflow">
                    <a:lnR w="28575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756949"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30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t>Σ</a:t>
                      </a:r>
                      <a:r>
                        <a:rPr baseline="-21199"/>
                        <a:t>1≤</a:t>
                      </a:r>
                      <a:r>
                        <a:rPr baseline="-21199" i="1"/>
                        <a:t>i</a:t>
                      </a:r>
                      <a:r>
                        <a:rPr baseline="-21199"/>
                        <a:t>≤</a:t>
                      </a:r>
                      <a:r>
                        <a:rPr baseline="-21199" i="1"/>
                        <a:t>n</a:t>
                      </a:r>
                      <a:r>
                        <a:rPr baseline="-21199"/>
                        <a:t> </a:t>
                      </a:r>
                      <a:r>
                        <a:rPr i="1"/>
                        <a:t>i</a:t>
                      </a:r>
                      <a:r>
                        <a:rPr baseline="30399"/>
                        <a:t>2</a:t>
                      </a:r>
                      <a:r>
                        <a:t> = 1</a:t>
                      </a:r>
                      <a:r>
                        <a:rPr baseline="30399"/>
                        <a:t>2</a:t>
                      </a:r>
                      <a:r>
                        <a:t>+2</a:t>
                      </a:r>
                      <a:r>
                        <a:rPr baseline="30399"/>
                        <a:t>2</a:t>
                      </a:r>
                      <a:r>
                        <a:t>+…+</a:t>
                      </a:r>
                      <a:r>
                        <a:rPr i="1"/>
                        <a:t>n</a:t>
                      </a:r>
                      <a:r>
                        <a:rPr baseline="30399"/>
                        <a:t>2</a:t>
                      </a:r>
                    </a:p>
                  </a:txBody>
                  <a:tcPr marL="50800" marR="50800" marT="50800" marB="50800" anchor="t" anchorCtr="0" horzOverflow="overflow">
                    <a:lnL w="28575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23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rPr i="1"/>
                        <a:t>n</a:t>
                      </a:r>
                      <a:r>
                        <a:rPr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(</a:t>
                      </a:r>
                      <a:r>
                        <a:rPr i="1"/>
                        <a:t>n</a:t>
                      </a:r>
                      <a:r>
                        <a:t>+1</a:t>
                      </a:r>
                      <a:r>
                        <a:rPr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)(</a:t>
                      </a:r>
                      <a:r>
                        <a:t>2</a:t>
                      </a:r>
                      <a:r>
                        <a:rPr i="1"/>
                        <a:t>n</a:t>
                      </a:r>
                      <a:r>
                        <a:t>+1</a:t>
                      </a:r>
                      <a:r>
                        <a:rPr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)/</a:t>
                      </a:r>
                      <a:r>
                        <a:t>6</a:t>
                      </a:r>
                    </a:p>
                  </a:txBody>
                  <a:tcPr marL="50800" marR="50800" marT="50800" marB="50800" anchor="t" anchorCtr="0" horzOverflow="overflow">
                    <a:lnR w="28575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664093"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29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t>Σ</a:t>
                      </a:r>
                      <a:r>
                        <a:rPr baseline="-21724"/>
                        <a:t>0≤</a:t>
                      </a:r>
                      <a:r>
                        <a:rPr baseline="-21724" i="1"/>
                        <a:t>i</a:t>
                      </a:r>
                      <a:r>
                        <a:rPr baseline="-21724"/>
                        <a:t>≤</a:t>
                      </a:r>
                      <a:r>
                        <a:rPr baseline="-21724" i="1"/>
                        <a:t>n</a:t>
                      </a:r>
                      <a:r>
                        <a:t>2</a:t>
                      </a:r>
                      <a:r>
                        <a:rPr baseline="30344" i="1"/>
                        <a:t>i</a:t>
                      </a:r>
                      <a:r>
                        <a:rPr baseline="30344"/>
                        <a:t> </a:t>
                      </a:r>
                      <a:r>
                        <a:t>= 2</a:t>
                      </a:r>
                      <a:r>
                        <a:rPr baseline="30344"/>
                        <a:t>0 </a:t>
                      </a:r>
                      <a:r>
                        <a:t>+ 2</a:t>
                      </a:r>
                      <a:r>
                        <a:rPr baseline="30344"/>
                        <a:t>1 </a:t>
                      </a:r>
                      <a:r>
                        <a:t>+…+ 2</a:t>
                      </a:r>
                      <a:r>
                        <a:rPr baseline="30344" i="1"/>
                        <a:t>n</a:t>
                      </a:r>
                    </a:p>
                  </a:txBody>
                  <a:tcPr marL="50800" marR="50800" marT="50800" marB="50800" anchor="t" anchorCtr="0" horzOverflow="overflow">
                    <a:lnL w="28575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26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t>2</a:t>
                      </a:r>
                      <a:r>
                        <a:rPr baseline="30153" i="1"/>
                        <a:t>n</a:t>
                      </a:r>
                      <a:r>
                        <a:rPr baseline="30153"/>
                        <a:t>+1</a:t>
                      </a:r>
                      <a:r>
                        <a:t>-1∈Θ(2</a:t>
                      </a:r>
                      <a:r>
                        <a:rPr baseline="30153" i="1"/>
                        <a:t>n</a:t>
                      </a:r>
                      <a:r>
                        <a:rPr baseline="-1846" i="1"/>
                        <a:t>)</a:t>
                      </a:r>
                    </a:p>
                  </a:txBody>
                  <a:tcPr marL="50800" marR="50800" marT="50800" marB="50800" anchor="t" anchorCtr="0" horzOverflow="overflow">
                    <a:lnR w="28575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713832"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29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t>Σ</a:t>
                      </a:r>
                      <a:r>
                        <a:rPr baseline="-21724"/>
                        <a:t>0≤</a:t>
                      </a:r>
                      <a:r>
                        <a:rPr baseline="-21724" i="1"/>
                        <a:t>i</a:t>
                      </a:r>
                      <a:r>
                        <a:rPr baseline="-21724"/>
                        <a:t>≤</a:t>
                      </a:r>
                      <a:r>
                        <a:rPr baseline="-21724" i="1"/>
                        <a:t>n</a:t>
                      </a:r>
                      <a:r>
                        <a:rPr baseline="-21724"/>
                        <a:t> </a:t>
                      </a:r>
                      <a:r>
                        <a:rPr i="1"/>
                        <a:t>a</a:t>
                      </a:r>
                      <a:r>
                        <a:rPr baseline="30344" i="1"/>
                        <a:t>i</a:t>
                      </a:r>
                      <a:r>
                        <a:rPr baseline="30344"/>
                        <a:t> </a:t>
                      </a:r>
                      <a:r>
                        <a:t>=1+</a:t>
                      </a:r>
                      <a:r>
                        <a:rPr i="1"/>
                        <a:t>a</a:t>
                      </a:r>
                      <a:r>
                        <a:t>+…+</a:t>
                      </a:r>
                      <a:r>
                        <a:rPr i="1"/>
                        <a:t>a</a:t>
                      </a:r>
                      <a:r>
                        <a:rPr baseline="30344" i="1"/>
                        <a:t>n</a:t>
                      </a:r>
                    </a:p>
                  </a:txBody>
                  <a:tcPr marL="50800" marR="50800" marT="50800" marB="50800" anchor="t" anchorCtr="0" horzOverflow="overflow">
                    <a:lnL w="28575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26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rPr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(</a:t>
                      </a:r>
                      <a:r>
                        <a:rPr i="1"/>
                        <a:t>a</a:t>
                      </a:r>
                      <a:r>
                        <a:rPr baseline="30153" i="1"/>
                        <a:t>n</a:t>
                      </a:r>
                      <a:r>
                        <a:rPr baseline="30153"/>
                        <a:t>+1</a:t>
                      </a:r>
                      <a:r>
                        <a:t>-1</a:t>
                      </a:r>
                      <a:r>
                        <a:rPr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)/(</a:t>
                      </a:r>
                      <a:r>
                        <a:rPr i="1"/>
                        <a:t>a</a:t>
                      </a:r>
                      <a:r>
                        <a:t>-1</a:t>
                      </a:r>
                      <a:r>
                        <a:rPr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)</a:t>
                      </a:r>
                    </a:p>
                  </a:txBody>
                  <a:tcPr marL="50800" marR="50800" marT="50800" marB="50800" anchor="t" anchorCtr="0" horzOverflow="overflow">
                    <a:lnR w="28575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490871"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29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t>Σ(</a:t>
                      </a:r>
                      <a:r>
                        <a:rPr i="1"/>
                        <a:t>a</a:t>
                      </a:r>
                      <a:r>
                        <a:rPr baseline="-21724" i="1"/>
                        <a:t>i</a:t>
                      </a:r>
                      <a:r>
                        <a:rPr baseline="-21724"/>
                        <a:t> </a:t>
                      </a:r>
                      <a:r>
                        <a:t>± </a:t>
                      </a:r>
                      <a:r>
                        <a:rPr i="1"/>
                        <a:t>b</a:t>
                      </a:r>
                      <a:r>
                        <a:rPr baseline="-21724" i="1"/>
                        <a:t>i</a:t>
                      </a:r>
                      <a:r>
                        <a:t>)</a:t>
                      </a:r>
                    </a:p>
                  </a:txBody>
                  <a:tcPr marL="50800" marR="50800" marT="50800" marB="50800" anchor="t" anchorCtr="0" horzOverflow="overflow">
                    <a:lnL w="28575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29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t>Σ</a:t>
                      </a:r>
                      <a:r>
                        <a:rPr i="1"/>
                        <a:t>a</a:t>
                      </a:r>
                      <a:r>
                        <a:rPr baseline="-21724" i="1"/>
                        <a:t>i</a:t>
                      </a:r>
                      <a:r>
                        <a:rPr baseline="-21724"/>
                        <a:t> </a:t>
                      </a:r>
                      <a:r>
                        <a:t>± Σ</a:t>
                      </a:r>
                      <a:r>
                        <a:rPr i="1"/>
                        <a:t>b</a:t>
                      </a:r>
                      <a:r>
                        <a:rPr baseline="-21724" i="1"/>
                        <a:t>i </a:t>
                      </a:r>
                    </a:p>
                  </a:txBody>
                  <a:tcPr marL="50800" marR="50800" marT="50800" marB="50800" anchor="t" anchorCtr="0" horzOverflow="overflow">
                    <a:lnR w="28575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26120"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29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t>Σ</a:t>
                      </a:r>
                      <a:r>
                        <a:rPr i="1"/>
                        <a:t>ca</a:t>
                      </a:r>
                      <a:r>
                        <a:rPr baseline="-21724" i="1"/>
                        <a:t>i</a:t>
                      </a:r>
                    </a:p>
                  </a:txBody>
                  <a:tcPr marL="50800" marR="50800" marT="50800" marB="50800" anchor="t" anchorCtr="0" horzOverflow="overflow">
                    <a:lnL w="28575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29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rPr i="1"/>
                        <a:t>c</a:t>
                      </a:r>
                      <a:r>
                        <a:t>Σ</a:t>
                      </a:r>
                      <a:r>
                        <a:rPr i="1"/>
                        <a:t>a</a:t>
                      </a:r>
                      <a:r>
                        <a:rPr baseline="-21724" i="1"/>
                        <a:t>i</a:t>
                      </a:r>
                    </a:p>
                  </a:txBody>
                  <a:tcPr marL="50800" marR="50800" marT="50800" marB="50800" anchor="t" anchorCtr="0" horzOverflow="overflow">
                    <a:lnR w="28575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88282"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29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t>Σ</a:t>
                      </a:r>
                      <a:r>
                        <a:rPr baseline="-21724" i="1"/>
                        <a:t>l</a:t>
                      </a:r>
                      <a:r>
                        <a:rPr baseline="-21724"/>
                        <a:t>≤</a:t>
                      </a:r>
                      <a:r>
                        <a:rPr baseline="-21724" i="1"/>
                        <a:t>i</a:t>
                      </a:r>
                      <a:r>
                        <a:rPr baseline="-21724"/>
                        <a:t>≤</a:t>
                      </a:r>
                      <a:r>
                        <a:rPr baseline="-21724" i="1"/>
                        <a:t>m</a:t>
                      </a:r>
                      <a:r>
                        <a:rPr i="1"/>
                        <a:t>a</a:t>
                      </a:r>
                      <a:r>
                        <a:rPr baseline="-21724" i="1"/>
                        <a:t>i</a:t>
                      </a:r>
                      <a:r>
                        <a:rPr baseline="-21724"/>
                        <a:t> </a:t>
                      </a:r>
                      <a:r>
                        <a:t>+ Σ</a:t>
                      </a:r>
                      <a:r>
                        <a:rPr baseline="-21724" i="1"/>
                        <a:t>m</a:t>
                      </a:r>
                      <a:r>
                        <a:rPr baseline="-21724"/>
                        <a:t>+1≤</a:t>
                      </a:r>
                      <a:r>
                        <a:rPr baseline="-21724" i="1"/>
                        <a:t>i</a:t>
                      </a:r>
                      <a:r>
                        <a:rPr baseline="-21724"/>
                        <a:t>≤</a:t>
                      </a:r>
                      <a:r>
                        <a:rPr baseline="-21724" i="1"/>
                        <a:t>u</a:t>
                      </a:r>
                      <a:r>
                        <a:rPr i="1"/>
                        <a:t>a</a:t>
                      </a:r>
                      <a:r>
                        <a:rPr baseline="-21724" i="1"/>
                        <a:t>i</a:t>
                      </a:r>
                    </a:p>
                  </a:txBody>
                  <a:tcPr marL="50800" marR="50800" marT="50800" marB="50800" anchor="t" anchorCtr="0" horzOverflow="overflow">
                    <a:lnL w="28575">
                      <a:solidFill>
                        <a:srgbClr val="000000"/>
                      </a:solidFill>
                      <a:miter lim="400000"/>
                    </a:lnL>
                    <a:lnB w="28575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marR="40639" algn="l" defTabSz="914400">
                        <a:lnSpc>
                          <a:spcPct val="90000"/>
                        </a:lnSpc>
                        <a:spcBef>
                          <a:spcPts val="600"/>
                        </a:spcBef>
                        <a:defRPr sz="2900">
                          <a:latin typeface="Courier New"/>
                          <a:ea typeface="Courier New"/>
                          <a:cs typeface="Courier New"/>
                          <a:sym typeface="Courier New"/>
                        </a:defRPr>
                      </a:pPr>
                      <a:r>
                        <a:t>Σ</a:t>
                      </a:r>
                      <a:r>
                        <a:rPr baseline="-21724" i="1"/>
                        <a:t>l</a:t>
                      </a:r>
                      <a:r>
                        <a:rPr baseline="-21724"/>
                        <a:t>≤</a:t>
                      </a:r>
                      <a:r>
                        <a:rPr baseline="-21724" i="1"/>
                        <a:t>i</a:t>
                      </a:r>
                      <a:r>
                        <a:rPr baseline="-21724"/>
                        <a:t>≤</a:t>
                      </a:r>
                      <a:r>
                        <a:rPr baseline="-21724" i="1"/>
                        <a:t>u</a:t>
                      </a:r>
                      <a:r>
                        <a:rPr i="1"/>
                        <a:t>a</a:t>
                      </a:r>
                      <a:r>
                        <a:rPr baseline="-21724" i="1"/>
                        <a:t>i</a:t>
                      </a:r>
                    </a:p>
                  </a:txBody>
                  <a:tcPr marL="50800" marR="50800" marT="50800" marB="50800" anchor="t" anchorCtr="0" horzOverflow="overflow">
                    <a:lnR w="28575">
                      <a:solidFill>
                        <a:srgbClr val="000000"/>
                      </a:solidFill>
                      <a:miter lim="400000"/>
                    </a:lnR>
                    <a:lnB w="28575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4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umma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147" name="Order of growth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Order of growth</a:t>
            </a:r>
          </a:p>
          <a:p>
            <a:pPr lvl="1"/>
            <a:r>
              <a:t>Big-Oh</a:t>
            </a:r>
          </a:p>
          <a:p>
            <a:pPr lvl="1"/>
            <a:r>
              <a:t>Big-Omega</a:t>
            </a:r>
          </a:p>
          <a:p>
            <a:pPr lvl="1"/>
            <a:r>
              <a:t>Big-Theta</a:t>
            </a:r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9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150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Resources</a:t>
            </a:r>
          </a:p>
        </p:txBody>
      </p:sp>
      <p:sp>
        <p:nvSpPr>
          <p:cNvPr id="39" name="Text Book 1: Leviti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Book 1: Levitin</a:t>
            </a:r>
          </a:p>
          <a:p>
            <a:pPr/>
            <a:r>
              <a:t>Text Book II: Horowitz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1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42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899">
        <p:wipe dir="l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Asymptotic No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Asymptotic Notation</a:t>
            </a:r>
          </a:p>
        </p:txBody>
      </p:sp>
      <p:sp>
        <p:nvSpPr>
          <p:cNvPr id="45" name="Focus of analysis framework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Focus of analysis framework</a:t>
            </a:r>
          </a:p>
          <a:p>
            <a:pPr lvl="1"/>
            <a:r>
              <a:t>Order of growth of time complexity function</a:t>
            </a:r>
          </a:p>
          <a:p>
            <a:pPr/>
            <a:r>
              <a:t>Notation</a:t>
            </a:r>
          </a:p>
          <a:p>
            <a:pPr lvl="1"/>
            <a:r>
              <a:rPr>
                <a:latin typeface="Courier New"/>
                <a:ea typeface="Courier New"/>
                <a:cs typeface="Courier New"/>
                <a:sym typeface="Courier New"/>
              </a:rPr>
              <a:t>C(n)</a:t>
            </a:r>
            <a:r>
              <a:t>: Count of basic operations of an algorithm</a:t>
            </a:r>
          </a:p>
          <a:p>
            <a:pPr lvl="1"/>
            <a:r>
              <a:rPr>
                <a:latin typeface="Courier New"/>
                <a:ea typeface="Courier New"/>
                <a:cs typeface="Courier New"/>
                <a:sym typeface="Courier New"/>
              </a:rPr>
              <a:t>g(n)</a:t>
            </a:r>
            <a:r>
              <a:t>: Some simple function for comparison purpose</a:t>
            </a:r>
          </a:p>
          <a:p>
            <a:pPr lvl="2"/>
            <a:r>
              <a:t>A non-negative function</a:t>
            </a:r>
          </a:p>
          <a:p>
            <a:pPr lvl="1"/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</a:t>
            </a:r>
            <a:r>
              <a:t>: running time of algorithm indicated by C(n)</a:t>
            </a:r>
          </a:p>
          <a:p>
            <a:pPr lvl="2"/>
            <a:r>
              <a:t>A non-negative function</a:t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7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48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4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rder of Running by a Pers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Order of Running by a Person</a:t>
            </a:r>
          </a:p>
        </p:txBody>
      </p:sp>
      <p:sp>
        <p:nvSpPr>
          <p:cNvPr id="51" name="Order of running of a general person:…"/>
          <p:cNvSpPr txBox="1"/>
          <p:nvPr>
            <p:ph type="body" sz="half" idx="1"/>
          </p:nvPr>
        </p:nvSpPr>
        <p:spPr>
          <a:xfrm>
            <a:off x="598131" y="4469975"/>
            <a:ext cx="9178976" cy="2359748"/>
          </a:xfrm>
          <a:prstGeom prst="rect">
            <a:avLst/>
          </a:prstGeom>
        </p:spPr>
        <p:txBody>
          <a:bodyPr/>
          <a:lstStyle/>
          <a:p>
            <a:pPr/>
            <a:r>
              <a:t>Order of running of a general person: </a:t>
            </a:r>
          </a:p>
          <a:p>
            <a:pPr lvl="1"/>
            <a:r>
              <a:t>O(</a:t>
            </a:r>
            <a:r>
              <a:rPr i="1"/>
              <a:t>Bolt</a:t>
            </a:r>
            <a:r>
              <a:t>):</a:t>
            </a:r>
          </a:p>
          <a:p>
            <a:pPr lvl="1"/>
            <a:r>
              <a:t>Ω(</a:t>
            </a:r>
            <a:r>
              <a:rPr i="1"/>
              <a:t>Tortoise</a:t>
            </a:r>
            <a:r>
              <a:t>)</a:t>
            </a:r>
          </a:p>
          <a:p>
            <a:pPr lvl="1"/>
            <a:r>
              <a:t>Θ(</a:t>
            </a:r>
            <a:r>
              <a:rPr i="1"/>
              <a:t>Common man</a:t>
            </a:r>
            <a:r>
              <a:t>)</a:t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53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54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  <p:pic>
        <p:nvPicPr>
          <p:cNvPr id="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2696" y="1238473"/>
            <a:ext cx="2508186" cy="2378858"/>
          </a:xfrm>
          <a:prstGeom prst="rect">
            <a:avLst/>
          </a:prstGeom>
        </p:spPr>
      </p:pic>
      <p:pic>
        <p:nvPicPr>
          <p:cNvPr id="5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94839" y="1416404"/>
            <a:ext cx="3042992" cy="2022995"/>
          </a:xfrm>
          <a:prstGeom prst="rect">
            <a:avLst/>
          </a:prstGeom>
        </p:spPr>
      </p:pic>
      <p:pic>
        <p:nvPicPr>
          <p:cNvPr id="5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81101" y="1323327"/>
            <a:ext cx="2781301" cy="29210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5" grpId="2"/>
      <p:bldP build="p" bldLvl="5" animBg="1" rev="0" advAuto="0" spid="51" grpId="1"/>
      <p:bldP build="whole" bldLvl="1" animBg="1" rev="0" advAuto="0" spid="56" grpId="3"/>
      <p:bldP build="whole" bldLvl="1" animBg="1" rev="0" advAuto="0" spid="57" grpId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Asymptotic No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Asymptotic Notation</a:t>
            </a:r>
          </a:p>
        </p:txBody>
      </p:sp>
      <p:sp>
        <p:nvSpPr>
          <p:cNvPr id="60" name="Asymptotic order of growth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Asymptotic order of growth</a:t>
            </a:r>
          </a:p>
          <a:p>
            <a:pPr lvl="1"/>
            <a:r>
              <a:t> A way of comparing functions that ignores constant factors and small input sizes</a:t>
            </a:r>
          </a:p>
          <a:p>
            <a:pPr lvl="1"/>
            <a:r>
              <a:t> O(</a:t>
            </a:r>
            <a:r>
              <a:rPr i="1"/>
              <a:t>g</a:t>
            </a:r>
            <a:r>
              <a:t>(</a:t>
            </a:r>
            <a:r>
              <a:rPr i="1"/>
              <a:t>n</a:t>
            </a:r>
            <a:r>
              <a:t>)): class of functions </a:t>
            </a:r>
            <a:r>
              <a:rPr i="1"/>
              <a:t>f</a:t>
            </a:r>
            <a:r>
              <a:t>(</a:t>
            </a:r>
            <a:r>
              <a:rPr i="1"/>
              <a:t>n</a:t>
            </a:r>
            <a:r>
              <a:t>) that grow </a:t>
            </a:r>
            <a:r>
              <a:rPr b="1" u="sng"/>
              <a:t>no faster</a:t>
            </a:r>
            <a:r>
              <a:t> than </a:t>
            </a:r>
            <a:r>
              <a:rPr i="1"/>
              <a:t>g</a:t>
            </a:r>
            <a:r>
              <a:t>(</a:t>
            </a:r>
            <a:r>
              <a:rPr i="1"/>
              <a:t>n</a:t>
            </a:r>
            <a:r>
              <a:t>)</a:t>
            </a:r>
          </a:p>
          <a:p>
            <a:pPr lvl="1"/>
            <a:r>
              <a:t>Θ(</a:t>
            </a:r>
            <a:r>
              <a:rPr i="1"/>
              <a:t>g</a:t>
            </a:r>
            <a:r>
              <a:t>(</a:t>
            </a:r>
            <a:r>
              <a:rPr i="1"/>
              <a:t>n</a:t>
            </a:r>
            <a:r>
              <a:t>)): class of functions </a:t>
            </a:r>
            <a:r>
              <a:rPr i="1"/>
              <a:t>f</a:t>
            </a:r>
            <a:r>
              <a:t>(</a:t>
            </a:r>
            <a:r>
              <a:rPr i="1"/>
              <a:t>n</a:t>
            </a:r>
            <a:r>
              <a:t>) that grow </a:t>
            </a:r>
            <a:r>
              <a:rPr b="1" u="sng"/>
              <a:t>at same rat</a:t>
            </a:r>
            <a:r>
              <a:rPr u="sng"/>
              <a:t>e</a:t>
            </a:r>
            <a:r>
              <a:t> as </a:t>
            </a:r>
            <a:r>
              <a:rPr i="1"/>
              <a:t>g</a:t>
            </a:r>
            <a:r>
              <a:t>(</a:t>
            </a:r>
            <a:r>
              <a:rPr i="1"/>
              <a:t>n</a:t>
            </a:r>
            <a:r>
              <a:t>)</a:t>
            </a:r>
          </a:p>
          <a:p>
            <a:pPr lvl="1"/>
            <a:r>
              <a:t>Ω(</a:t>
            </a:r>
            <a:r>
              <a:rPr i="1"/>
              <a:t>g</a:t>
            </a:r>
            <a:r>
              <a:t>(</a:t>
            </a:r>
            <a:r>
              <a:rPr i="1"/>
              <a:t>n</a:t>
            </a:r>
            <a:r>
              <a:t>)): class of functions </a:t>
            </a:r>
            <a:r>
              <a:rPr i="1"/>
              <a:t>f</a:t>
            </a:r>
            <a:r>
              <a:t>(</a:t>
            </a:r>
            <a:r>
              <a:rPr i="1"/>
              <a:t>n</a:t>
            </a:r>
            <a:r>
              <a:t>) that grow </a:t>
            </a:r>
            <a:r>
              <a:rPr b="1" u="sng"/>
              <a:t>at least as</a:t>
            </a:r>
            <a:r>
              <a:rPr u="sng"/>
              <a:t> </a:t>
            </a:r>
            <a:r>
              <a:rPr b="1" u="sng"/>
              <a:t>fast</a:t>
            </a:r>
            <a:r>
              <a:t> as </a:t>
            </a:r>
            <a:r>
              <a:rPr i="1"/>
              <a:t>g</a:t>
            </a:r>
            <a:r>
              <a:t>(</a:t>
            </a:r>
            <a:r>
              <a:rPr i="1"/>
              <a:t>n</a:t>
            </a:r>
            <a:r>
              <a:t>)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2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63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Asymptotic Notation: Big-O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Asymptotic Notation: Big-Oh</a:t>
            </a:r>
          </a:p>
        </p:txBody>
      </p:sp>
      <p:sp>
        <p:nvSpPr>
          <p:cNvPr id="66" name="O(g(n)): set of all functions with a smaller or same order of growth as g(n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2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O(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t>: set of all functions with a smaller or same order of growth as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g(n)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2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 ∈ Ο(n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2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100n+5 ∈ Ο(n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2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n(n+1)/2 ∈ Ο(n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2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 ∉ Ο(n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2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0.000001n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 ∉ Ο(n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2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+n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+c ∉ Ο(n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Gill Sans MT"/>
              <a:ea typeface="Gill Sans MT"/>
              <a:cs typeface="Gill Sans MT"/>
              <a:sym typeface="Gill Sans MT"/>
            </a:endParaRPr>
          </a:p>
          <a:p>
            <a:pPr>
              <a:spcBef>
                <a:spcPts val="200"/>
              </a:spcBef>
              <a:defRPr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t>A function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</a:t>
            </a:r>
            <a:r>
              <a:t> is said to be in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O(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n)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t>if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</a:t>
            </a:r>
            <a:r>
              <a:t> is bounded above by some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+ve</a:t>
            </a:r>
            <a:r>
              <a:t> constant multiple of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g(n)</a:t>
            </a:r>
            <a:r>
              <a:t> for large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t>, i.e.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 ∈ O(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t>, if</a:t>
            </a:r>
          </a:p>
          <a:p>
            <a:pPr lvl="3" marL="0" indent="685800">
              <a:spcBef>
                <a:spcPts val="200"/>
              </a:spcBef>
              <a:buSzTx/>
              <a:buNone/>
              <a:defRPr sz="3200"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</a:t>
            </a:r>
            <a:r>
              <a:rPr baseline="-9375">
                <a:latin typeface="Courier New"/>
                <a:ea typeface="Courier New"/>
                <a:cs typeface="Courier New"/>
                <a:sym typeface="Courier New"/>
              </a:rPr>
              <a:t>≤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cg(n)</a:t>
            </a:r>
            <a:r>
              <a:t> for all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-12500">
                <a:latin typeface="Courier New"/>
                <a:ea typeface="Courier New"/>
                <a:cs typeface="Courier New"/>
                <a:sym typeface="Courier New"/>
              </a:rPr>
              <a:t>≥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-5999">
                <a:latin typeface="Courier New"/>
                <a:ea typeface="Courier New"/>
                <a:cs typeface="Courier New"/>
                <a:sym typeface="Courier New"/>
              </a:rPr>
              <a:t>0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8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69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ig-O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Big-Oh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3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74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  <p:pic>
        <p:nvPicPr>
          <p:cNvPr id="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3849" y="1062512"/>
            <a:ext cx="7344418" cy="5494976"/>
          </a:xfrm>
          <a:prstGeom prst="rect">
            <a:avLst/>
          </a:prstGeom>
        </p:spPr>
      </p:pic>
      <p:sp>
        <p:nvSpPr>
          <p:cNvPr id="76" name="Big-Oh notation: t(n) ∈ O(g(n))"/>
          <p:cNvSpPr txBox="1"/>
          <p:nvPr/>
        </p:nvSpPr>
        <p:spPr>
          <a:xfrm>
            <a:off x="2003023" y="6366057"/>
            <a:ext cx="5651982" cy="5436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/>
            </a:pPr>
            <a:r>
              <a:t>Big-Oh notation: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 ∈ O(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Asymptotic Notation: Ω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Asymptotic Notation: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Ω</a:t>
            </a:r>
          </a:p>
        </p:txBody>
      </p:sp>
      <p:sp>
        <p:nvSpPr>
          <p:cNvPr id="79" name="Ω(g(n)): set of all functions with a larger or same order of growth as g(n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Ω(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t>: set of all functions with a larger or same order of growth as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g(n)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 ∉ Ω(n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100n+5 ∉ Ω(n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n(n+1)/2 ∈ Ω(n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 ∈ Ω(n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0.000001n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 ∈ Ω(n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100"/>
              </a:spcBef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+n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+c ∈ Ω(n</a:t>
            </a:r>
            <a:r>
              <a:rPr baseline="31999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200"/>
              </a:spcBef>
              <a:defRPr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t>A function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</a:t>
            </a:r>
            <a:r>
              <a:t> is said to be in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Ω(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t>if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</a:t>
            </a:r>
            <a:r>
              <a:t> is bounded below by some +ve constant multiple of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g(n)</a:t>
            </a:r>
            <a:r>
              <a:t> for large n, i.e.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 ∈ Ω(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))</a:t>
            </a:r>
            <a:r>
              <a:t>, if</a:t>
            </a:r>
          </a:p>
          <a:p>
            <a:pPr lvl="3" marL="0" indent="685800">
              <a:spcBef>
                <a:spcPts val="200"/>
              </a:spcBef>
              <a:buSzTx/>
              <a:buNone/>
              <a:defRPr sz="3200"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</a:t>
            </a:r>
            <a:r>
              <a:rPr baseline="-12500">
                <a:latin typeface="Courier New"/>
                <a:ea typeface="Courier New"/>
                <a:cs typeface="Courier New"/>
                <a:sym typeface="Courier New"/>
              </a:rPr>
              <a:t>≥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cg(n)</a:t>
            </a:r>
            <a:r>
              <a:t> for all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-5999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aseline="-12500">
                <a:latin typeface="Courier New"/>
                <a:ea typeface="Courier New"/>
                <a:cs typeface="Courier New"/>
                <a:sym typeface="Courier New"/>
              </a:rPr>
              <a:t>≥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baseline="-5999">
                <a:latin typeface="Courier New"/>
                <a:ea typeface="Courier New"/>
                <a:cs typeface="Courier New"/>
                <a:sym typeface="Courier New"/>
              </a:rPr>
              <a:t>0</a:t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1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82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7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Big Omega No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Big Omega Notation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6" name="DAA/Performance Analysis"/>
          <p:cNvSpPr txBox="1"/>
          <p:nvPr/>
        </p:nvSpPr>
        <p:spPr>
          <a:xfrm>
            <a:off x="423212" y="6963885"/>
            <a:ext cx="3583197" cy="4315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/>
            <a:r>
              <a:t>DAA/Performance Analysis</a:t>
            </a:r>
          </a:p>
        </p:txBody>
      </p:sp>
      <p:sp>
        <p:nvSpPr>
          <p:cNvPr id="87" name="RPR/"/>
          <p:cNvSpPr txBox="1"/>
          <p:nvPr/>
        </p:nvSpPr>
        <p:spPr>
          <a:xfrm>
            <a:off x="7535212" y="6988206"/>
            <a:ext cx="705605" cy="382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RPR/</a:t>
            </a:r>
          </a:p>
        </p:txBody>
      </p:sp>
      <p:sp>
        <p:nvSpPr>
          <p:cNvPr id="88" name="Big omega notation:  t(n) ∈ Ω(g(n))"/>
          <p:cNvSpPr txBox="1"/>
          <p:nvPr/>
        </p:nvSpPr>
        <p:spPr>
          <a:xfrm>
            <a:off x="2003023" y="6366057"/>
            <a:ext cx="6147009" cy="5436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/>
            </a:pPr>
            <a:r>
              <a:rPr>
                <a:latin typeface="Gill Sans MT"/>
                <a:ea typeface="Gill Sans MT"/>
                <a:cs typeface="Gill Sans MT"/>
                <a:sym typeface="Gill Sans MT"/>
              </a:rPr>
              <a:t>Big omega</a:t>
            </a:r>
            <a:r>
              <a:t> notation: 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t(n) ∈ Ω(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i="1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))</a:t>
            </a:r>
          </a:p>
        </p:txBody>
      </p:sp>
      <p:pic>
        <p:nvPicPr>
          <p:cNvPr id="8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7437" y="926565"/>
            <a:ext cx="6971327" cy="546207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D2A9"/>
        </a:solidFill>
        <a:ln w="9525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40639" marR="40639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9525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40639" marR="40639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D2A9"/>
        </a:solidFill>
        <a:ln w="9525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40639" marR="40639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9525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40639" marR="40639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" u="none" kumimoji="0" normalizeH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Times New Roman"/>
            <a:ea typeface="Times New Roman"/>
            <a:cs typeface="Times New Roman"/>
            <a:sym typeface="Times New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